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2126" r:id="rId9"/>
    <p:sldId id="1889" r:id="rId10"/>
    <p:sldId id="1890" r:id="rId11"/>
    <p:sldId id="2032" r:id="rId12"/>
    <p:sldId id="1943" r:id="rId13"/>
    <p:sldId id="1891" r:id="rId14"/>
    <p:sldId id="1892" r:id="rId15"/>
    <p:sldId id="1893" r:id="rId16"/>
    <p:sldId id="1874" r:id="rId17"/>
    <p:sldId id="2123" r:id="rId18"/>
    <p:sldId id="2124" r:id="rId19"/>
    <p:sldId id="2125" r:id="rId20"/>
    <p:sldId id="2034" r:id="rId21"/>
    <p:sldId id="2127" r:id="rId22"/>
    <p:sldId id="1878" r:id="rId23"/>
    <p:sldId id="1879" r:id="rId24"/>
    <p:sldId id="2036" r:id="rId25"/>
    <p:sldId id="2120" r:id="rId26"/>
    <p:sldId id="2037" r:id="rId27"/>
    <p:sldId id="1881" r:id="rId28"/>
    <p:sldId id="1882" r:id="rId29"/>
    <p:sldId id="2121" r:id="rId30"/>
    <p:sldId id="2122" r:id="rId31"/>
    <p:sldId id="1885" r:id="rId32"/>
    <p:sldId id="1886" r:id="rId33"/>
    <p:sldId id="1887" r:id="rId34"/>
    <p:sldId id="1873"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6"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887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8903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计算的工作原理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1AF4B-5D5B-A347-B1EE-74A196CA3E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8528" y="1333060"/>
            <a:ext cx="9899705" cy="4873700"/>
          </a:xfrm>
          <a:prstGeom prst="roundRect">
            <a:avLst>
              <a:gd name="adj" fmla="val 5244"/>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9183D159-65A0-6B4A-A60E-5F90AD68C4E8}"/>
              </a:ext>
            </a:extLst>
          </p:cNvPr>
          <p:cNvSpPr>
            <a:spLocks noGrp="1"/>
          </p:cNvSpPr>
          <p:nvPr>
            <p:ph type="title"/>
          </p:nvPr>
        </p:nvSpPr>
        <p:spPr/>
        <p:txBody>
          <a:bodyPr/>
          <a:lstStyle/>
          <a:p>
            <a:r>
              <a:rPr lang="zh-CN" altLang="en-US" dirty="0"/>
              <a:t>逻辑电路技术趋势预测</a:t>
            </a:r>
          </a:p>
        </p:txBody>
      </p:sp>
    </p:spTree>
    <p:extLst>
      <p:ext uri="{BB962C8B-B14F-4D97-AF65-F5344CB8AC3E}">
        <p14:creationId xmlns:p14="http://schemas.microsoft.com/office/powerpoint/2010/main" val="197904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96752"/>
            <a:ext cx="10731329" cy="2732657"/>
          </a:xfrm>
        </p:spPr>
        <p:txBody>
          <a:bodyPr/>
          <a:lstStyle/>
          <a:p>
            <a:r>
              <a:rPr lang="zh-CN" altLang="en-US" sz="8800" dirty="0"/>
              <a:t>谁会在乎算力呢？</a:t>
            </a:r>
          </a:p>
        </p:txBody>
      </p:sp>
      <p:pic>
        <p:nvPicPr>
          <p:cNvPr id="4" name="图片 3">
            <a:extLst>
              <a:ext uri="{FF2B5EF4-FFF2-40B4-BE49-F238E27FC236}">
                <a16:creationId xmlns:a16="http://schemas.microsoft.com/office/drawing/2014/main" id="{74F984D3-C399-724E-8D37-AA8BF2E5F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3" name="矩形 2">
            <a:extLst>
              <a:ext uri="{FF2B5EF4-FFF2-40B4-BE49-F238E27FC236}">
                <a16:creationId xmlns:a16="http://schemas.microsoft.com/office/drawing/2014/main" id="{FD9A7724-B2E3-BF4E-AFF1-7C5914FF414F}"/>
              </a:ext>
            </a:extLst>
          </p:cNvPr>
          <p:cNvSpPr/>
          <p:nvPr/>
        </p:nvSpPr>
        <p:spPr>
          <a:xfrm>
            <a:off x="6098381" y="337541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04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92D74-2CD5-1849-9B8B-D1E45F60C415}"/>
              </a:ext>
            </a:extLst>
          </p:cNvPr>
          <p:cNvPicPr>
            <a:picLocks noChangeAspect="1"/>
          </p:cNvPicPr>
          <p:nvPr/>
        </p:nvPicPr>
        <p:blipFill>
          <a:blip r:embed="rId2"/>
          <a:stretch>
            <a:fillRect/>
          </a:stretch>
        </p:blipFill>
        <p:spPr>
          <a:xfrm>
            <a:off x="0" y="-1339"/>
            <a:ext cx="12196763" cy="6860679"/>
          </a:xfrm>
          <a:prstGeom prst="rect">
            <a:avLst/>
          </a:prstGeom>
        </p:spPr>
      </p:pic>
    </p:spTree>
    <p:extLst>
      <p:ext uri="{BB962C8B-B14F-4D97-AF65-F5344CB8AC3E}">
        <p14:creationId xmlns:p14="http://schemas.microsoft.com/office/powerpoint/2010/main" val="6835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05D38-DA77-5444-8B6D-BA486357A409}"/>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F8D2C745-A807-EF4F-BB09-2397C8EFB2F4}"/>
              </a:ext>
            </a:extLst>
          </p:cNvPr>
          <p:cNvPicPr>
            <a:picLocks noChangeAspect="1"/>
          </p:cNvPicPr>
          <p:nvPr/>
        </p:nvPicPr>
        <p:blipFill>
          <a:blip r:embed="rId2"/>
          <a:stretch>
            <a:fillRect/>
          </a:stretch>
        </p:blipFill>
        <p:spPr>
          <a:xfrm>
            <a:off x="59269" y="476672"/>
            <a:ext cx="12078223" cy="6381328"/>
          </a:xfrm>
          <a:prstGeom prst="rect">
            <a:avLst/>
          </a:prstGeom>
        </p:spPr>
      </p:pic>
    </p:spTree>
    <p:extLst>
      <p:ext uri="{BB962C8B-B14F-4D97-AF65-F5344CB8AC3E}">
        <p14:creationId xmlns:p14="http://schemas.microsoft.com/office/powerpoint/2010/main" val="259933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2C915F-35D7-514D-8D55-B0B243514443}"/>
              </a:ext>
            </a:extLst>
          </p:cNvPr>
          <p:cNvPicPr>
            <a:picLocks noChangeAspect="1"/>
          </p:cNvPicPr>
          <p:nvPr/>
        </p:nvPicPr>
        <p:blipFill>
          <a:blip r:embed="rId2"/>
          <a:stretch>
            <a:fillRect/>
          </a:stretch>
        </p:blipFill>
        <p:spPr>
          <a:xfrm>
            <a:off x="0" y="653565"/>
            <a:ext cx="12204089" cy="5871779"/>
          </a:xfrm>
          <a:prstGeom prst="rect">
            <a:avLst/>
          </a:prstGeom>
        </p:spPr>
      </p:pic>
    </p:spTree>
    <p:extLst>
      <p:ext uri="{BB962C8B-B14F-4D97-AF65-F5344CB8AC3E}">
        <p14:creationId xmlns:p14="http://schemas.microsoft.com/office/powerpoint/2010/main" val="176959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724191" y="4428725"/>
            <a:ext cx="7166933" cy="73320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sz="2000" b="0" dirty="0">
                <a:solidFill>
                  <a:srgbClr val="374154"/>
                </a:solidFill>
              </a:rPr>
              <a:t>物理定律和硬件本身很大程度决定了我们对机器的编程方式</a:t>
            </a:r>
          </a:p>
        </p:txBody>
      </p:sp>
      <p:sp>
        <p:nvSpPr>
          <p:cNvPr id="5" name="矩形 4">
            <a:extLst>
              <a:ext uri="{FF2B5EF4-FFF2-40B4-BE49-F238E27FC236}">
                <a16:creationId xmlns:a16="http://schemas.microsoft.com/office/drawing/2014/main" id="{2F4D4D47-70D0-0548-A45A-B849459B82C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46293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38460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211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a:t>计算密集型</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463048515"/>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Peak</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FP64</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Giga</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Flops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2,190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Memory</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B/W</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Compute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Intensity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90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1138" y="1559568"/>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655635" y="1645585"/>
            <a:ext cx="648072" cy="2485065"/>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8581" y="1556206"/>
            <a:ext cx="2736304" cy="2751095"/>
          </a:xfrm>
          <a:prstGeom prst="rect">
            <a:avLst/>
          </a:prstGeom>
        </p:spPr>
      </p:pic>
    </p:spTree>
    <p:extLst>
      <p:ext uri="{BB962C8B-B14F-4D97-AF65-F5344CB8AC3E}">
        <p14:creationId xmlns:p14="http://schemas.microsoft.com/office/powerpoint/2010/main" val="3643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841797" y="1571308"/>
            <a:ext cx="10153128" cy="3585883"/>
          </a:xfrm>
        </p:spPr>
        <p:txBody>
          <a:bodyPr/>
          <a:lstStyle/>
          <a:p>
            <a:r>
              <a:rPr lang="en-US" altLang="zh-CN" sz="8800" dirty="0"/>
              <a:t>ZOMI</a:t>
            </a:r>
            <a:r>
              <a:rPr lang="zh-CN" altLang="en-US" sz="8800" dirty="0"/>
              <a:t>并不是很在乎算力</a:t>
            </a:r>
          </a:p>
        </p:txBody>
      </p:sp>
      <p:pic>
        <p:nvPicPr>
          <p:cNvPr id="5" name="图片 4">
            <a:extLst>
              <a:ext uri="{FF2B5EF4-FFF2-40B4-BE49-F238E27FC236}">
                <a16:creationId xmlns:a16="http://schemas.microsoft.com/office/drawing/2014/main" id="{48F5A862-C6CC-7A46-8B75-321B1AD046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矩形 3">
            <a:extLst>
              <a:ext uri="{FF2B5EF4-FFF2-40B4-BE49-F238E27FC236}">
                <a16:creationId xmlns:a16="http://schemas.microsoft.com/office/drawing/2014/main" id="{9A7EB236-A627-5F45-B90F-F6D8ADE7CCA7}"/>
              </a:ext>
            </a:extLst>
          </p:cNvPr>
          <p:cNvSpPr/>
          <p:nvPr/>
        </p:nvSpPr>
        <p:spPr>
          <a:xfrm>
            <a:off x="2425973" y="367489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2660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0" name="组合 9">
            <a:extLst>
              <a:ext uri="{FF2B5EF4-FFF2-40B4-BE49-F238E27FC236}">
                <a16:creationId xmlns:a16="http://schemas.microsoft.com/office/drawing/2014/main" id="{1FBDC880-175C-F047-BC1B-DEB7A9913DDF}"/>
              </a:ext>
            </a:extLst>
          </p:cNvPr>
          <p:cNvGrpSpPr/>
          <p:nvPr/>
        </p:nvGrpSpPr>
        <p:grpSpPr>
          <a:xfrm>
            <a:off x="657843" y="908720"/>
            <a:ext cx="11057162" cy="5106869"/>
            <a:chOff x="249927" y="1196752"/>
            <a:chExt cx="11057162" cy="5106869"/>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78984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416334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B265D2F-40F1-DE43-AFCF-BDCA2B4DF3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765" y="1196752"/>
            <a:ext cx="10947400" cy="2362200"/>
          </a:xfrm>
          <a:prstGeom prst="rect">
            <a:avLst/>
          </a:prstGeom>
        </p:spPr>
      </p:pic>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a:xfrm>
            <a:off x="6530429" y="3789040"/>
            <a:ext cx="4895393" cy="2492203"/>
          </a:xfrm>
        </p:spPr>
        <p:txBody>
          <a:bodyPr anchor="ctr"/>
          <a:lstStyle/>
          <a:p>
            <a:r>
              <a:rPr kumimoji="1" lang="en-US" altLang="zh-CN" dirty="0">
                <a:latin typeface="Gill Sans MT" panose="020B0502020104020203" pitchFamily="34" charset="0"/>
                <a:cs typeface="Futura Medium" panose="020B0602020204020303" pitchFamily="34" charset="-79"/>
              </a:rPr>
              <a:t>2FLOPs</a:t>
            </a:r>
            <a:r>
              <a:rPr kumimoji="1" lang="zh-CN" altLang="en-US" dirty="0">
                <a:latin typeface="Gill Sans MT" panose="020B0502020104020203" pitchFamily="34" charset="0"/>
                <a:cs typeface="Futura Medium" panose="020B0602020204020303" pitchFamily="34" charset="-79"/>
              </a:rPr>
              <a:t>：</a:t>
            </a:r>
            <a:r>
              <a:rPr kumimoji="1" lang="en-US" altLang="zh-CN" dirty="0">
                <a:latin typeface="Gill Sans MT" panose="020B0502020104020203" pitchFamily="34" charset="0"/>
                <a:cs typeface="Futura Medium" panose="020B0602020204020303" pitchFamily="34" charset="-79"/>
              </a:rPr>
              <a:t>multiply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add</a:t>
            </a:r>
          </a:p>
          <a:p>
            <a:r>
              <a:rPr kumimoji="1" lang="en-US" altLang="zh-CN" dirty="0">
                <a:latin typeface="Gill Sans MT" panose="020B0502020104020203" pitchFamily="34" charset="0"/>
                <a:cs typeface="Futura Medium" panose="020B0602020204020303" pitchFamily="34" charset="-79"/>
              </a:rPr>
              <a:t>2</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Memory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Loads:</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x[i]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y[i]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(per</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element)</a:t>
            </a:r>
          </a:p>
          <a:p>
            <a:r>
              <a:rPr kumimoji="1" lang="en-US" altLang="zh-CN" dirty="0">
                <a:latin typeface="Gill Sans MT" panose="020B0502020104020203" pitchFamily="34" charset="0"/>
                <a:cs typeface="Futura Medium" panose="020B0602020204020303" pitchFamily="34" charset="-79"/>
              </a:rPr>
              <a:t>Single</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Operation:</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FMA(fused</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multiply-add)</a:t>
            </a: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981CDEA8-1F06-1F4C-904E-CF8A292DCD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604" y="3789041"/>
            <a:ext cx="5707254" cy="2492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50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所以在一个时钟周期内光的传播速度为 </a:t>
            </a:r>
            <a:r>
              <a:rPr lang="en-US" altLang="zh-CN" sz="2800" dirty="0">
                <a:solidFill>
                  <a:srgbClr val="C00000"/>
                </a:solidFill>
                <a:latin typeface="Gill Sans MT" panose="020B0502020104020203" pitchFamily="34" charset="0"/>
              </a:rPr>
              <a:t>100mm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(~4</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1139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p>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Electricity</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60,000,000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所以在一个时钟周期电流的传播速度为 </a:t>
            </a:r>
            <a:r>
              <a:rPr lang="en-US" altLang="zh-CN" sz="2800" dirty="0">
                <a:solidFill>
                  <a:srgbClr val="C00000"/>
                </a:solidFill>
                <a:latin typeface="Gill Sans MT" panose="020B0502020104020203" pitchFamily="34" charset="0"/>
              </a:rPr>
              <a:t>20mm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(~0.8</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35460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268760"/>
            <a:ext cx="10963473" cy="2232248"/>
          </a:xfrm>
        </p:spPr>
        <p:txBody>
          <a:bodyPr anchor="ctr"/>
          <a:lstStyle/>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Light</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p>
          <a:p>
            <a:pPr marL="0" indent="0" algn="ctr">
              <a:buNone/>
            </a:pPr>
            <a:r>
              <a:rPr lang="en-US" altLang="zh-CN" sz="3200" dirty="0">
                <a:latin typeface="Gill Sans MT" panose="020B0502020104020203" pitchFamily="34" charset="0"/>
              </a:rPr>
              <a:t>Computer</a:t>
            </a:r>
            <a:r>
              <a:rPr lang="zh-CN" altLang="en-US" sz="3200" dirty="0">
                <a:latin typeface="Gill Sans MT" panose="020B0502020104020203" pitchFamily="34" charset="0"/>
              </a:rPr>
              <a:t> </a:t>
            </a:r>
            <a:r>
              <a:rPr lang="en-US" altLang="zh-CN" sz="3200" dirty="0">
                <a:latin typeface="Gill Sans MT" panose="020B0502020104020203" pitchFamily="34" charset="0"/>
              </a:rPr>
              <a:t>Clock</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3,000,000,000</a:t>
            </a:r>
            <a:r>
              <a:rPr lang="zh-CN" altLang="en-US" sz="3200" dirty="0">
                <a:latin typeface="Gill Sans MT" panose="020B0502020104020203" pitchFamily="34" charset="0"/>
              </a:rPr>
              <a:t> </a:t>
            </a:r>
            <a:r>
              <a:rPr lang="en-US" altLang="zh-CN" sz="3200" dirty="0">
                <a:latin typeface="Gill Sans MT" panose="020B0502020104020203" pitchFamily="34" charset="0"/>
              </a:rPr>
              <a:t>Hz</a:t>
            </a:r>
          </a:p>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Electricity</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60,000,000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endParaRPr lang="zh-CN" altLang="en-US" sz="3200" dirty="0">
              <a:latin typeface="Gill Sans MT" panose="020B0502020104020203" pitchFamily="34" charset="0"/>
            </a:endParaRPr>
          </a:p>
        </p:txBody>
      </p:sp>
      <p:pic>
        <p:nvPicPr>
          <p:cNvPr id="3" name="图片 2">
            <a:extLst>
              <a:ext uri="{FF2B5EF4-FFF2-40B4-BE49-F238E27FC236}">
                <a16:creationId xmlns:a16="http://schemas.microsoft.com/office/drawing/2014/main" id="{994FBC0E-CCBD-0845-9F4A-F4E5E3DAE0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56445" y="3789040"/>
            <a:ext cx="10082496" cy="2508640"/>
          </a:xfrm>
          <a:prstGeom prst="rect">
            <a:avLst/>
          </a:prstGeom>
        </p:spPr>
      </p:pic>
    </p:spTree>
    <p:extLst>
      <p:ext uri="{BB962C8B-B14F-4D97-AF65-F5344CB8AC3E}">
        <p14:creationId xmlns:p14="http://schemas.microsoft.com/office/powerpoint/2010/main" val="148001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14297-BC7C-D24C-827E-9C9C98DCCBAA}"/>
              </a:ext>
            </a:extLst>
          </p:cNvPr>
          <p:cNvSpPr>
            <a:spLocks noGrp="1"/>
          </p:cNvSpPr>
          <p:nvPr>
            <p:ph type="title"/>
          </p:nvPr>
        </p:nvSpPr>
        <p:spPr/>
        <p:txBody>
          <a:bodyPr/>
          <a:lstStyle/>
          <a:p>
            <a:r>
              <a:rPr kumimoji="1" lang="zh-CN" altLang="en-US" dirty="0"/>
              <a:t>处理器内部</a:t>
            </a:r>
          </a:p>
        </p:txBody>
      </p:sp>
      <p:pic>
        <p:nvPicPr>
          <p:cNvPr id="7" name="图片 6">
            <a:extLst>
              <a:ext uri="{FF2B5EF4-FFF2-40B4-BE49-F238E27FC236}">
                <a16:creationId xmlns:a16="http://schemas.microsoft.com/office/drawing/2014/main" id="{F88EA865-7D18-6A49-804B-87245F8FB983}"/>
              </a:ext>
            </a:extLst>
          </p:cNvPr>
          <p:cNvPicPr>
            <a:picLocks noChangeAspect="1"/>
          </p:cNvPicPr>
          <p:nvPr/>
        </p:nvPicPr>
        <p:blipFill>
          <a:blip r:embed="rId2"/>
          <a:stretch>
            <a:fillRect/>
          </a:stretch>
        </p:blipFill>
        <p:spPr>
          <a:xfrm>
            <a:off x="1211381" y="2504592"/>
            <a:ext cx="2808312" cy="228086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60C166D4-8837-3A4E-9AA6-86B6A5981C7B}"/>
              </a:ext>
            </a:extLst>
          </p:cNvPr>
          <p:cNvPicPr>
            <a:picLocks noChangeAspect="1"/>
          </p:cNvPicPr>
          <p:nvPr/>
        </p:nvPicPr>
        <p:blipFill>
          <a:blip r:embed="rId3"/>
          <a:stretch>
            <a:fillRect/>
          </a:stretch>
        </p:blipFill>
        <p:spPr>
          <a:xfrm>
            <a:off x="5608785" y="2132855"/>
            <a:ext cx="5376597" cy="302433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cxnSp>
        <p:nvCxnSpPr>
          <p:cNvPr id="10" name="直线连接符 9">
            <a:extLst>
              <a:ext uri="{FF2B5EF4-FFF2-40B4-BE49-F238E27FC236}">
                <a16:creationId xmlns:a16="http://schemas.microsoft.com/office/drawing/2014/main" id="{6E25A2F1-A8C5-F94C-BA8D-BAC9A1F43CF0}"/>
              </a:ext>
            </a:extLst>
          </p:cNvPr>
          <p:cNvCxnSpPr>
            <a:cxnSpLocks/>
          </p:cNvCxnSpPr>
          <p:nvPr/>
        </p:nvCxnSpPr>
        <p:spPr bwMode="auto">
          <a:xfrm flipV="1">
            <a:off x="3794125" y="2134614"/>
            <a:ext cx="1735422" cy="718322"/>
          </a:xfrm>
          <a:prstGeom prst="line">
            <a:avLst/>
          </a:prstGeom>
          <a:noFill/>
          <a:ln w="38100" cap="flat" cmpd="sng" algn="ctr">
            <a:solidFill>
              <a:srgbClr val="374154"/>
            </a:solidFill>
            <a:prstDash val="sysDash"/>
            <a:round/>
            <a:headEnd type="none" w="med" len="med"/>
            <a:tailEnd type="none" w="med" len="med"/>
          </a:ln>
          <a:effectLst/>
        </p:spPr>
      </p:cxnSp>
      <p:cxnSp>
        <p:nvCxnSpPr>
          <p:cNvPr id="12" name="直线连接符 11">
            <a:extLst>
              <a:ext uri="{FF2B5EF4-FFF2-40B4-BE49-F238E27FC236}">
                <a16:creationId xmlns:a16="http://schemas.microsoft.com/office/drawing/2014/main" id="{10FB29CF-F3E4-614B-9AF1-7D3832B83C7C}"/>
              </a:ext>
            </a:extLst>
          </p:cNvPr>
          <p:cNvCxnSpPr>
            <a:cxnSpLocks/>
          </p:cNvCxnSpPr>
          <p:nvPr/>
        </p:nvCxnSpPr>
        <p:spPr bwMode="auto">
          <a:xfrm>
            <a:off x="3722117" y="3140968"/>
            <a:ext cx="1807430" cy="1944216"/>
          </a:xfrm>
          <a:prstGeom prst="line">
            <a:avLst/>
          </a:prstGeom>
          <a:noFill/>
          <a:ln w="38100" cap="flat" cmpd="sng" algn="ctr">
            <a:solidFill>
              <a:srgbClr val="374154"/>
            </a:solidFill>
            <a:prstDash val="sysDash"/>
            <a:round/>
            <a:headEnd type="none" w="med" len="med"/>
            <a:tailEnd type="none" w="med" len="med"/>
          </a:ln>
          <a:effectLst/>
        </p:spPr>
      </p:cxnSp>
    </p:spTree>
    <p:extLst>
      <p:ext uri="{BB962C8B-B14F-4D97-AF65-F5344CB8AC3E}">
        <p14:creationId xmlns:p14="http://schemas.microsoft.com/office/powerpoint/2010/main" val="285267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589" y="3861048"/>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pic>
        <p:nvPicPr>
          <p:cNvPr id="6" name="图片 5">
            <a:extLst>
              <a:ext uri="{FF2B5EF4-FFF2-40B4-BE49-F238E27FC236}">
                <a16:creationId xmlns:a16="http://schemas.microsoft.com/office/drawing/2014/main" id="{2FC5A134-415A-ED46-993E-6FB8C586C550}"/>
              </a:ext>
            </a:extLst>
          </p:cNvPr>
          <p:cNvPicPr>
            <a:picLocks noChangeAspect="1"/>
          </p:cNvPicPr>
          <p:nvPr/>
        </p:nvPicPr>
        <p:blipFill>
          <a:blip r:embed="rId3"/>
          <a:stretch>
            <a:fillRect/>
          </a:stretch>
        </p:blipFill>
        <p:spPr>
          <a:xfrm>
            <a:off x="623636" y="1536171"/>
            <a:ext cx="2897726" cy="1982654"/>
          </a:xfrm>
          <a:prstGeom prst="rect">
            <a:avLst/>
          </a:prstGeom>
        </p:spPr>
      </p:pic>
      <p:sp>
        <p:nvSpPr>
          <p:cNvPr id="7" name="内容占位符 2">
            <a:extLst>
              <a:ext uri="{FF2B5EF4-FFF2-40B4-BE49-F238E27FC236}">
                <a16:creationId xmlns:a16="http://schemas.microsoft.com/office/drawing/2014/main" id="{4ACCBD85-EC47-4B4D-9449-95610E2FE4F8}"/>
              </a:ext>
            </a:extLst>
          </p:cNvPr>
          <p:cNvSpPr txBox="1">
            <a:spLocks/>
          </p:cNvSpPr>
          <p:nvPr/>
        </p:nvSpPr>
        <p:spPr>
          <a:xfrm>
            <a:off x="935961" y="1536171"/>
            <a:ext cx="2210092" cy="46945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chemeClr val="bg1"/>
                </a:solidFill>
                <a:latin typeface="Gill Sans MT" panose="020B0502020104020203" pitchFamily="34" charset="0"/>
              </a:rPr>
              <a:t>Intel</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Exon</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8280</a:t>
            </a:r>
            <a:r>
              <a:rPr kumimoji="1" lang="zh-CN" altLang="en-US" sz="1800" dirty="0">
                <a:solidFill>
                  <a:schemeClr val="bg1"/>
                </a:solidFill>
                <a:latin typeface="Gill Sans MT" panose="020B0502020104020203" pitchFamily="34" charset="0"/>
              </a:rPr>
              <a:t> </a:t>
            </a:r>
            <a:endParaRPr kumimoji="1" lang="en-US" sz="1800" dirty="0">
              <a:solidFill>
                <a:schemeClr val="bg1"/>
              </a:solidFill>
              <a:latin typeface="Gill Sans MT" panose="020B0502020104020203" pitchFamily="34" charset="0"/>
            </a:endParaRPr>
          </a:p>
        </p:txBody>
      </p:sp>
      <p:sp>
        <p:nvSpPr>
          <p:cNvPr id="8" name="内容占位符 2">
            <a:extLst>
              <a:ext uri="{FF2B5EF4-FFF2-40B4-BE49-F238E27FC236}">
                <a16:creationId xmlns:a16="http://schemas.microsoft.com/office/drawing/2014/main" id="{27026205-5366-4D4F-A6D7-CDF3CF590CA5}"/>
              </a:ext>
            </a:extLst>
          </p:cNvPr>
          <p:cNvSpPr txBox="1">
            <a:spLocks/>
          </p:cNvSpPr>
          <p:nvPr/>
        </p:nvSpPr>
        <p:spPr>
          <a:xfrm>
            <a:off x="7394525" y="1633124"/>
            <a:ext cx="3815434" cy="625841"/>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11,659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can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9" name="内容占位符 2">
            <a:extLst>
              <a:ext uri="{FF2B5EF4-FFF2-40B4-BE49-F238E27FC236}">
                <a16:creationId xmlns:a16="http://schemas.microsoft.com/office/drawing/2014/main" id="{2847E04E-36F4-5741-AD3F-5EB1D676CAD6}"/>
              </a:ext>
            </a:extLst>
          </p:cNvPr>
          <p:cNvSpPr txBox="1">
            <a:spLocks/>
          </p:cNvSpPr>
          <p:nvPr/>
        </p:nvSpPr>
        <p:spPr>
          <a:xfrm>
            <a:off x="5018756" y="2483110"/>
            <a:ext cx="4606532" cy="93876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AXY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demo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16</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byes</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per</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ns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latency</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efficiency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dirty="0">
                <a:solidFill>
                  <a:srgbClr val="C00000"/>
                </a:solidFill>
                <a:latin typeface="Gill Sans MT" panose="020B0502020104020203" pitchFamily="34" charset="0"/>
              </a:rPr>
              <a:t>0.14%</a:t>
            </a:r>
            <a:endParaRPr kumimoji="1" lang="en-US" altLang="zh-CN" sz="1800" dirty="0">
              <a:solidFill>
                <a:srgbClr val="C00000"/>
              </a:solidFill>
              <a:latin typeface="Gill Sans MT" panose="020B0502020104020203" pitchFamily="34" charset="0"/>
            </a:endParaRPr>
          </a:p>
        </p:txBody>
      </p:sp>
      <p:sp>
        <p:nvSpPr>
          <p:cNvPr id="10" name="内容占位符 2">
            <a:extLst>
              <a:ext uri="{FF2B5EF4-FFF2-40B4-BE49-F238E27FC236}">
                <a16:creationId xmlns:a16="http://schemas.microsoft.com/office/drawing/2014/main" id="{0C35BBA7-3CB6-8C4E-9FFE-DA033317B8CF}"/>
              </a:ext>
            </a:extLst>
          </p:cNvPr>
          <p:cNvSpPr txBox="1">
            <a:spLocks/>
          </p:cNvSpPr>
          <p:nvPr/>
        </p:nvSpPr>
        <p:spPr>
          <a:xfrm>
            <a:off x="3362077" y="1484784"/>
            <a:ext cx="3888432" cy="85431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Bandwidth:</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131</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GB/sec</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latency:</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11" name="右大括号 10">
            <a:extLst>
              <a:ext uri="{FF2B5EF4-FFF2-40B4-BE49-F238E27FC236}">
                <a16:creationId xmlns:a16="http://schemas.microsoft.com/office/drawing/2014/main" id="{5BD32FA7-0664-1445-BABB-00E448E58293}"/>
              </a:ext>
            </a:extLst>
          </p:cNvPr>
          <p:cNvSpPr/>
          <p:nvPr/>
        </p:nvSpPr>
        <p:spPr bwMode="auto">
          <a:xfrm>
            <a:off x="7034485" y="1562181"/>
            <a:ext cx="216024" cy="70224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2786013" y="5733256"/>
            <a:ext cx="4392488"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highlight>
                  <a:srgbClr val="FFFF00"/>
                </a:highlight>
                <a:latin typeface="Gill Sans MT" panose="020B0502020104020203" pitchFamily="34" charset="0"/>
              </a:rPr>
              <a:t>memory</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bus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idle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99.86%</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of</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the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time</a:t>
            </a:r>
            <a:endParaRPr kumimoji="1" lang="en-US" sz="18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213209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zh-CN" altLang="en-US" dirty="0"/>
              <a:t>不同芯片产品的计算性能</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extLst>
              <p:ext uri="{D42A27DB-BD31-4B8C-83A1-F6EECF244321}">
                <p14:modId xmlns:p14="http://schemas.microsoft.com/office/powerpoint/2010/main" val="228569893"/>
              </p:ext>
            </p:extLst>
          </p:nvPr>
        </p:nvGraphicFramePr>
        <p:xfrm>
          <a:off x="611751" y="1700808"/>
          <a:ext cx="10963473" cy="3816426"/>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897618">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20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AMD</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Rome</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7742</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Intel</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Xeon</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8280</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92D050"/>
                          </a:solidFill>
                          <a:effectLst/>
                          <a:latin typeface="Gill Sans MT" panose="020B0502020104020203" pitchFamily="34" charset="0"/>
                          <a:ea typeface="Microsoft YaHei" panose="020B0503020204020204" pitchFamily="34" charset="-122"/>
                        </a:rPr>
                        <a:t>NVIDIA</a:t>
                      </a:r>
                      <a:r>
                        <a:rPr lang="zh-CN" altLang="en-US" sz="2000" b="1" dirty="0">
                          <a:solidFill>
                            <a:srgbClr val="92D050"/>
                          </a:solidFill>
                          <a:effectLst/>
                          <a:latin typeface="Gill Sans MT" panose="020B0502020104020203" pitchFamily="34" charset="0"/>
                          <a:ea typeface="Microsoft YaHei" panose="020B0503020204020204" pitchFamily="34" charset="-122"/>
                        </a:rPr>
                        <a:t> </a:t>
                      </a:r>
                      <a:r>
                        <a:rPr lang="en-US" altLang="zh-CN" sz="2000" b="1" dirty="0">
                          <a:solidFill>
                            <a:srgbClr val="92D050"/>
                          </a:solidFill>
                          <a:effectLst/>
                          <a:latin typeface="Gill Sans MT" panose="020B0502020104020203" pitchFamily="34" charset="0"/>
                          <a:ea typeface="Microsoft YaHei" panose="020B0503020204020204" pitchFamily="34" charset="-122"/>
                        </a:rPr>
                        <a:t>A100</a:t>
                      </a:r>
                      <a:endParaRPr lang="zh-CN" altLang="en-US" sz="20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204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131</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1555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DRAM</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122</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89</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404</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Peak</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bytes</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per</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24,888</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11,659</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628,220</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0.064%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0.14%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0.0025%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bl>
          </a:graphicData>
        </a:graphic>
      </p:graphicFrame>
    </p:spTree>
    <p:extLst>
      <p:ext uri="{BB962C8B-B14F-4D97-AF65-F5344CB8AC3E}">
        <p14:creationId xmlns:p14="http://schemas.microsoft.com/office/powerpoint/2010/main" val="8200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300028"/>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2" name="组合 11">
            <a:extLst>
              <a:ext uri="{FF2B5EF4-FFF2-40B4-BE49-F238E27FC236}">
                <a16:creationId xmlns:a16="http://schemas.microsoft.com/office/drawing/2014/main" id="{B8424E2A-53DB-0E40-A988-102CD4AB3008}"/>
              </a:ext>
            </a:extLst>
          </p:cNvPr>
          <p:cNvGrpSpPr/>
          <p:nvPr/>
        </p:nvGrpSpPr>
        <p:grpSpPr>
          <a:xfrm>
            <a:off x="2286112" y="2830121"/>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937865" y="4986438"/>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542084" y="1275201"/>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657843" y="2563094"/>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589499" y="2668850"/>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2370752" y="1702549"/>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715091" y="1689162"/>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961902" y="3896285"/>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537257" y="5345266"/>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1145545" y="908720"/>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776024" y="5646257"/>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37787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80">
                                          <p:stCondLst>
                                            <p:cond delay="0"/>
                                          </p:stCondLst>
                                        </p:cTn>
                                        <p:tgtEl>
                                          <p:spTgt spid="26"/>
                                        </p:tgtEl>
                                      </p:cBhvr>
                                    </p:animEffect>
                                    <p:anim calcmode="lin" valueType="num">
                                      <p:cBhvr>
                                        <p:cTn id="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6"/>
                                        </p:tgtEl>
                                      </p:cBhvr>
                                      <p:to x="100000" y="60000"/>
                                    </p:animScale>
                                    <p:animScale>
                                      <p:cBhvr>
                                        <p:cTn id="14" dur="166" decel="50000">
                                          <p:stCondLst>
                                            <p:cond delay="676"/>
                                          </p:stCondLst>
                                        </p:cTn>
                                        <p:tgtEl>
                                          <p:spTgt spid="26"/>
                                        </p:tgtEl>
                                      </p:cBhvr>
                                      <p:to x="100000" y="100000"/>
                                    </p:animScale>
                                    <p:animScale>
                                      <p:cBhvr>
                                        <p:cTn id="15" dur="26">
                                          <p:stCondLst>
                                            <p:cond delay="1312"/>
                                          </p:stCondLst>
                                        </p:cTn>
                                        <p:tgtEl>
                                          <p:spTgt spid="26"/>
                                        </p:tgtEl>
                                      </p:cBhvr>
                                      <p:to x="100000" y="80000"/>
                                    </p:animScale>
                                    <p:animScale>
                                      <p:cBhvr>
                                        <p:cTn id="16" dur="166" decel="50000">
                                          <p:stCondLst>
                                            <p:cond delay="1338"/>
                                          </p:stCondLst>
                                        </p:cTn>
                                        <p:tgtEl>
                                          <p:spTgt spid="26"/>
                                        </p:tgtEl>
                                      </p:cBhvr>
                                      <p:to x="100000" y="100000"/>
                                    </p:animScale>
                                    <p:animScale>
                                      <p:cBhvr>
                                        <p:cTn id="17" dur="26">
                                          <p:stCondLst>
                                            <p:cond delay="1642"/>
                                          </p:stCondLst>
                                        </p:cTn>
                                        <p:tgtEl>
                                          <p:spTgt spid="26"/>
                                        </p:tgtEl>
                                      </p:cBhvr>
                                      <p:to x="100000" y="90000"/>
                                    </p:animScale>
                                    <p:animScale>
                                      <p:cBhvr>
                                        <p:cTn id="18" dur="166" decel="50000">
                                          <p:stCondLst>
                                            <p:cond delay="1668"/>
                                          </p:stCondLst>
                                        </p:cTn>
                                        <p:tgtEl>
                                          <p:spTgt spid="26"/>
                                        </p:tgtEl>
                                      </p:cBhvr>
                                      <p:to x="100000" y="100000"/>
                                    </p:animScale>
                                    <p:animScale>
                                      <p:cBhvr>
                                        <p:cTn id="19" dur="26">
                                          <p:stCondLst>
                                            <p:cond delay="1808"/>
                                          </p:stCondLst>
                                        </p:cTn>
                                        <p:tgtEl>
                                          <p:spTgt spid="26"/>
                                        </p:tgtEl>
                                      </p:cBhvr>
                                      <p:to x="100000" y="95000"/>
                                    </p:animScale>
                                    <p:animScale>
                                      <p:cBhvr>
                                        <p:cTn id="20" dur="166" decel="50000">
                                          <p:stCondLst>
                                            <p:cond delay="1834"/>
                                          </p:stCondLst>
                                        </p:cTn>
                                        <p:tgtEl>
                                          <p:spTgt spid="2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80">
                                          <p:stCondLst>
                                            <p:cond delay="0"/>
                                          </p:stCondLst>
                                        </p:cTn>
                                        <p:tgtEl>
                                          <p:spTgt spid="27"/>
                                        </p:tgtEl>
                                      </p:cBhvr>
                                    </p:animEffect>
                                    <p:anim calcmode="lin" valueType="num">
                                      <p:cBhvr>
                                        <p:cTn id="4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7" dur="26">
                                          <p:stCondLst>
                                            <p:cond delay="650"/>
                                          </p:stCondLst>
                                        </p:cTn>
                                        <p:tgtEl>
                                          <p:spTgt spid="27"/>
                                        </p:tgtEl>
                                      </p:cBhvr>
                                      <p:to x="100000" y="60000"/>
                                    </p:animScale>
                                    <p:animScale>
                                      <p:cBhvr>
                                        <p:cTn id="48" dur="166" decel="50000">
                                          <p:stCondLst>
                                            <p:cond delay="676"/>
                                          </p:stCondLst>
                                        </p:cTn>
                                        <p:tgtEl>
                                          <p:spTgt spid="27"/>
                                        </p:tgtEl>
                                      </p:cBhvr>
                                      <p:to x="100000" y="100000"/>
                                    </p:animScale>
                                    <p:animScale>
                                      <p:cBhvr>
                                        <p:cTn id="49" dur="26">
                                          <p:stCondLst>
                                            <p:cond delay="1312"/>
                                          </p:stCondLst>
                                        </p:cTn>
                                        <p:tgtEl>
                                          <p:spTgt spid="27"/>
                                        </p:tgtEl>
                                      </p:cBhvr>
                                      <p:to x="100000" y="80000"/>
                                    </p:animScale>
                                    <p:animScale>
                                      <p:cBhvr>
                                        <p:cTn id="50" dur="166" decel="50000">
                                          <p:stCondLst>
                                            <p:cond delay="1338"/>
                                          </p:stCondLst>
                                        </p:cTn>
                                        <p:tgtEl>
                                          <p:spTgt spid="27"/>
                                        </p:tgtEl>
                                      </p:cBhvr>
                                      <p:to x="100000" y="100000"/>
                                    </p:animScale>
                                    <p:animScale>
                                      <p:cBhvr>
                                        <p:cTn id="51" dur="26">
                                          <p:stCondLst>
                                            <p:cond delay="1642"/>
                                          </p:stCondLst>
                                        </p:cTn>
                                        <p:tgtEl>
                                          <p:spTgt spid="27"/>
                                        </p:tgtEl>
                                      </p:cBhvr>
                                      <p:to x="100000" y="90000"/>
                                    </p:animScale>
                                    <p:animScale>
                                      <p:cBhvr>
                                        <p:cTn id="52" dur="166" decel="50000">
                                          <p:stCondLst>
                                            <p:cond delay="1668"/>
                                          </p:stCondLst>
                                        </p:cTn>
                                        <p:tgtEl>
                                          <p:spTgt spid="27"/>
                                        </p:tgtEl>
                                      </p:cBhvr>
                                      <p:to x="100000" y="100000"/>
                                    </p:animScale>
                                    <p:animScale>
                                      <p:cBhvr>
                                        <p:cTn id="53" dur="26">
                                          <p:stCondLst>
                                            <p:cond delay="1808"/>
                                          </p:stCondLst>
                                        </p:cTn>
                                        <p:tgtEl>
                                          <p:spTgt spid="27"/>
                                        </p:tgtEl>
                                      </p:cBhvr>
                                      <p:to x="100000" y="95000"/>
                                    </p:animScale>
                                    <p:animScale>
                                      <p:cBhvr>
                                        <p:cTn id="54" dur="166" decel="50000">
                                          <p:stCondLst>
                                            <p:cond delay="1834"/>
                                          </p:stCondLst>
                                        </p:cTn>
                                        <p:tgtEl>
                                          <p:spTgt spid="27"/>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80">
                                          <p:stCondLst>
                                            <p:cond delay="0"/>
                                          </p:stCondLst>
                                        </p:cTn>
                                        <p:tgtEl>
                                          <p:spTgt spid="25"/>
                                        </p:tgtEl>
                                      </p:cBhvr>
                                    </p:animEffect>
                                    <p:anim calcmode="lin" valueType="num">
                                      <p:cBhvr>
                                        <p:cTn id="5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3" dur="26">
                                          <p:stCondLst>
                                            <p:cond delay="650"/>
                                          </p:stCondLst>
                                        </p:cTn>
                                        <p:tgtEl>
                                          <p:spTgt spid="25"/>
                                        </p:tgtEl>
                                      </p:cBhvr>
                                      <p:to x="100000" y="60000"/>
                                    </p:animScale>
                                    <p:animScale>
                                      <p:cBhvr>
                                        <p:cTn id="64" dur="166" decel="50000">
                                          <p:stCondLst>
                                            <p:cond delay="676"/>
                                          </p:stCondLst>
                                        </p:cTn>
                                        <p:tgtEl>
                                          <p:spTgt spid="25"/>
                                        </p:tgtEl>
                                      </p:cBhvr>
                                      <p:to x="100000" y="100000"/>
                                    </p:animScale>
                                    <p:animScale>
                                      <p:cBhvr>
                                        <p:cTn id="65" dur="26">
                                          <p:stCondLst>
                                            <p:cond delay="1312"/>
                                          </p:stCondLst>
                                        </p:cTn>
                                        <p:tgtEl>
                                          <p:spTgt spid="25"/>
                                        </p:tgtEl>
                                      </p:cBhvr>
                                      <p:to x="100000" y="80000"/>
                                    </p:animScale>
                                    <p:animScale>
                                      <p:cBhvr>
                                        <p:cTn id="66" dur="166" decel="50000">
                                          <p:stCondLst>
                                            <p:cond delay="1338"/>
                                          </p:stCondLst>
                                        </p:cTn>
                                        <p:tgtEl>
                                          <p:spTgt spid="25"/>
                                        </p:tgtEl>
                                      </p:cBhvr>
                                      <p:to x="100000" y="100000"/>
                                    </p:animScale>
                                    <p:animScale>
                                      <p:cBhvr>
                                        <p:cTn id="67" dur="26">
                                          <p:stCondLst>
                                            <p:cond delay="1642"/>
                                          </p:stCondLst>
                                        </p:cTn>
                                        <p:tgtEl>
                                          <p:spTgt spid="25"/>
                                        </p:tgtEl>
                                      </p:cBhvr>
                                      <p:to x="100000" y="90000"/>
                                    </p:animScale>
                                    <p:animScale>
                                      <p:cBhvr>
                                        <p:cTn id="68" dur="166" decel="50000">
                                          <p:stCondLst>
                                            <p:cond delay="1668"/>
                                          </p:stCondLst>
                                        </p:cTn>
                                        <p:tgtEl>
                                          <p:spTgt spid="25"/>
                                        </p:tgtEl>
                                      </p:cBhvr>
                                      <p:to x="100000" y="100000"/>
                                    </p:animScale>
                                    <p:animScale>
                                      <p:cBhvr>
                                        <p:cTn id="69" dur="26">
                                          <p:stCondLst>
                                            <p:cond delay="1808"/>
                                          </p:stCondLst>
                                        </p:cTn>
                                        <p:tgtEl>
                                          <p:spTgt spid="25"/>
                                        </p:tgtEl>
                                      </p:cBhvr>
                                      <p:to x="100000" y="95000"/>
                                    </p:animScale>
                                    <p:animScale>
                                      <p:cBhvr>
                                        <p:cTn id="70" dur="166" decel="50000">
                                          <p:stCondLst>
                                            <p:cond delay="1834"/>
                                          </p:stCondLst>
                                        </p:cTn>
                                        <p:tgtEl>
                                          <p:spTgt spid="2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p:cTn id="75" dur="500" fill="hold"/>
                                        <p:tgtEl>
                                          <p:spTgt spid="38"/>
                                        </p:tgtEl>
                                        <p:attrNameLst>
                                          <p:attrName>ppt_w</p:attrName>
                                        </p:attrNameLst>
                                      </p:cBhvr>
                                      <p:tavLst>
                                        <p:tav tm="0">
                                          <p:val>
                                            <p:fltVal val="0"/>
                                          </p:val>
                                        </p:tav>
                                        <p:tav tm="100000">
                                          <p:val>
                                            <p:strVal val="#ppt_w"/>
                                          </p:val>
                                        </p:tav>
                                      </p:tavLst>
                                    </p:anim>
                                    <p:anim calcmode="lin" valueType="num">
                                      <p:cBhvr>
                                        <p:cTn id="76"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4A2B3C-6275-1848-8448-AE28BD34AA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56684" y="1375998"/>
            <a:ext cx="9483394" cy="4933322"/>
          </a:xfrm>
          <a:prstGeom prst="roundRect">
            <a:avLst>
              <a:gd name="adj" fmla="val 4402"/>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1D527D6C-8667-3E4F-B7BF-84F6FF224E43}"/>
              </a:ext>
            </a:extLst>
          </p:cNvPr>
          <p:cNvSpPr>
            <a:spLocks noGrp="1"/>
          </p:cNvSpPr>
          <p:nvPr>
            <p:ph type="title"/>
          </p:nvPr>
        </p:nvSpPr>
        <p:spPr/>
        <p:txBody>
          <a:bodyPr/>
          <a:lstStyle/>
          <a:p>
            <a:r>
              <a:rPr lang="zh-CN" altLang="en-US" dirty="0"/>
              <a:t>服务器的性能趋势</a:t>
            </a:r>
          </a:p>
        </p:txBody>
      </p:sp>
    </p:spTree>
    <p:extLst>
      <p:ext uri="{BB962C8B-B14F-4D97-AF65-F5344CB8AC3E}">
        <p14:creationId xmlns:p14="http://schemas.microsoft.com/office/powerpoint/2010/main" val="229662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A5F3B3-75C5-F14A-9C11-5ECEB0B829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72823" y="1340768"/>
            <a:ext cx="9865096" cy="4909670"/>
          </a:xfrm>
          <a:prstGeom prst="roundRect">
            <a:avLst>
              <a:gd name="adj" fmla="val 5268"/>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5179248-A03C-E042-88A9-EB72C44C8C9F}"/>
              </a:ext>
            </a:extLst>
          </p:cNvPr>
          <p:cNvSpPr>
            <a:spLocks noGrp="1"/>
          </p:cNvSpPr>
          <p:nvPr>
            <p:ph type="title"/>
          </p:nvPr>
        </p:nvSpPr>
        <p:spPr/>
        <p:txBody>
          <a:bodyPr/>
          <a:lstStyle/>
          <a:p>
            <a:r>
              <a:rPr lang="en-US" altLang="zh-CN" dirty="0"/>
              <a:t>GPU</a:t>
            </a:r>
            <a:r>
              <a:rPr lang="zh-CN" altLang="en-US" dirty="0"/>
              <a:t> 性能趋势</a:t>
            </a:r>
          </a:p>
        </p:txBody>
      </p:sp>
    </p:spTree>
    <p:extLst>
      <p:ext uri="{BB962C8B-B14F-4D97-AF65-F5344CB8AC3E}">
        <p14:creationId xmlns:p14="http://schemas.microsoft.com/office/powerpoint/2010/main" val="29482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A037A7-289B-2742-A3EC-E1B7E252AE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837" y="1316649"/>
            <a:ext cx="9636965" cy="4892613"/>
          </a:xfrm>
          <a:prstGeom prst="roundRect">
            <a:avLst>
              <a:gd name="adj" fmla="val 4589"/>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8579779-42BB-5B4C-8462-8FF25ACD12BA}"/>
              </a:ext>
            </a:extLst>
          </p:cNvPr>
          <p:cNvSpPr>
            <a:spLocks noGrp="1"/>
          </p:cNvSpPr>
          <p:nvPr>
            <p:ph type="title"/>
          </p:nvPr>
        </p:nvSpPr>
        <p:spPr/>
        <p:txBody>
          <a:bodyPr/>
          <a:lstStyle/>
          <a:p>
            <a:r>
              <a:rPr lang="zh-CN" altLang="en-US" dirty="0"/>
              <a:t>超算中心的性能</a:t>
            </a:r>
          </a:p>
        </p:txBody>
      </p:sp>
    </p:spTree>
    <p:extLst>
      <p:ext uri="{BB962C8B-B14F-4D97-AF65-F5344CB8AC3E}">
        <p14:creationId xmlns:p14="http://schemas.microsoft.com/office/powerpoint/2010/main" val="233338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DE46E52-43CE-7844-9F38-FC0F957AF73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698" y="1335147"/>
            <a:ext cx="10263365" cy="4902165"/>
          </a:xfrm>
          <a:prstGeom prst="roundRect">
            <a:avLst>
              <a:gd name="adj" fmla="val 4153"/>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5B1389DE-505F-5242-98F4-7F3B54EC3FF5}"/>
              </a:ext>
            </a:extLst>
          </p:cNvPr>
          <p:cNvSpPr>
            <a:spLocks noGrp="1"/>
          </p:cNvSpPr>
          <p:nvPr>
            <p:ph type="title"/>
          </p:nvPr>
        </p:nvSpPr>
        <p:spPr/>
        <p:txBody>
          <a:bodyPr/>
          <a:lstStyle/>
          <a:p>
            <a:r>
              <a:rPr lang="zh-CN" altLang="en-US" dirty="0"/>
              <a:t>训练 </a:t>
            </a:r>
            <a:r>
              <a:rPr lang="en-US" altLang="zh-CN" dirty="0"/>
              <a:t>AI</a:t>
            </a:r>
            <a:r>
              <a:rPr lang="zh-CN" altLang="en-US" dirty="0"/>
              <a:t> 大模型的时间</a:t>
            </a:r>
          </a:p>
        </p:txBody>
      </p:sp>
    </p:spTree>
    <p:extLst>
      <p:ext uri="{BB962C8B-B14F-4D97-AF65-F5344CB8AC3E}">
        <p14:creationId xmlns:p14="http://schemas.microsoft.com/office/powerpoint/2010/main" val="105576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32605</TotalTime>
  <Words>701</Words>
  <Application>Microsoft Macintosh PowerPoint</Application>
  <PresentationFormat>自定义</PresentationFormat>
  <Paragraphs>141</Paragraphs>
  <Slides>30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30</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服务器的性能趋势</vt:lpstr>
      <vt:lpstr>GPU 性能趋势</vt:lpstr>
      <vt:lpstr>计算机架构的新黄金时代</vt:lpstr>
      <vt:lpstr>编译器的黄金时代</vt:lpstr>
      <vt:lpstr>超算中心的性能</vt:lpstr>
      <vt:lpstr>训练 AI 大模型的时间</vt:lpstr>
      <vt:lpstr>逻辑电路技术趋势预测</vt:lpstr>
      <vt:lpstr>谁会在乎算力呢？</vt:lpstr>
      <vt:lpstr>PowerPoint 演示文稿</vt:lpstr>
      <vt:lpstr>PowerPoint 演示文稿</vt:lpstr>
      <vt:lpstr>PowerPoint 演示文稿</vt:lpstr>
      <vt:lpstr>你真的在乎算力？</vt:lpstr>
      <vt:lpstr>你真的在乎算力？</vt:lpstr>
      <vt:lpstr>读取数据与计算的计算换算</vt:lpstr>
      <vt:lpstr>计算密集型</vt:lpstr>
      <vt:lpstr>ZOMI并不是很在乎算力</vt:lpstr>
      <vt:lpstr>PowerPoint 演示文稿</vt:lpstr>
      <vt:lpstr>内存、带宽、时延</vt:lpstr>
      <vt:lpstr>DAXPY 计算 DEMO</vt:lpstr>
      <vt:lpstr>光与电的传播速度</vt:lpstr>
      <vt:lpstr>光与电的传播速度</vt:lpstr>
      <vt:lpstr>光与电的传播速度</vt:lpstr>
      <vt:lpstr>处理器内部</vt:lpstr>
      <vt:lpstr>DAXPY 计算 DEMO</vt:lpstr>
      <vt:lpstr>不同芯片产品的计算性能</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5557</cp:revision>
  <dcterms:created xsi:type="dcterms:W3CDTF">2015-01-14T10:38:57Z</dcterms:created>
  <dcterms:modified xsi:type="dcterms:W3CDTF">2023-04-01T06:20:11Z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